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pen Sauce Semi-Bold" charset="1" panose="00000700000000000000"/>
      <p:regular r:id="rId19"/>
    </p:embeddedFont>
    <p:embeddedFont>
      <p:font typeface="Open Sauce Bold" charset="1" panose="00000800000000000000"/>
      <p:regular r:id="rId20"/>
    </p:embeddedFont>
    <p:embeddedFont>
      <p:font typeface="Open Sans Bold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17" Target="../media/image63.png" Type="http://schemas.openxmlformats.org/officeDocument/2006/relationships/image"/><Relationship Id="rId18" Target="../media/image64.svg" Type="http://schemas.openxmlformats.org/officeDocument/2006/relationships/image"/><Relationship Id="rId19" Target="../media/image65.png" Type="http://schemas.openxmlformats.org/officeDocument/2006/relationships/image"/><Relationship Id="rId2" Target="../media/image29.png" Type="http://schemas.openxmlformats.org/officeDocument/2006/relationships/image"/><Relationship Id="rId20" Target="../media/image66.sv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260718" y="1028700"/>
            <a:ext cx="2642461" cy="2642461"/>
          </a:xfrm>
          <a:custGeom>
            <a:avLst/>
            <a:gdLst/>
            <a:ahLst/>
            <a:cxnLst/>
            <a:rect r="r" b="b" t="t" l="l"/>
            <a:pathLst>
              <a:path h="2642461" w="2642461">
                <a:moveTo>
                  <a:pt x="0" y="0"/>
                </a:moveTo>
                <a:lnTo>
                  <a:pt x="2642462" y="0"/>
                </a:lnTo>
                <a:lnTo>
                  <a:pt x="2642462" y="2642461"/>
                </a:lnTo>
                <a:lnTo>
                  <a:pt x="0" y="264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19591" y="4165402"/>
            <a:ext cx="7324716" cy="14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MINISTERIO PÚBLICO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8322" y="6482712"/>
            <a:ext cx="6687255" cy="114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b="true" sz="2204" spc="6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MATIAS LABRA | MARTIN DIAZ | GABRIEL MARTINEZ | IGNACIO REYES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8939" y="8951595"/>
            <a:ext cx="410601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RAFAEL MELLADO SILVA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33174"/>
            <a:ext cx="3960495" cy="4114800"/>
          </a:xfrm>
          <a:custGeom>
            <a:avLst/>
            <a:gdLst/>
            <a:ahLst/>
            <a:cxnLst/>
            <a:rect r="r" b="b" t="t" l="l"/>
            <a:pathLst>
              <a:path h="4114800" w="3960495">
                <a:moveTo>
                  <a:pt x="0" y="0"/>
                </a:moveTo>
                <a:lnTo>
                  <a:pt x="3960495" y="0"/>
                </a:lnTo>
                <a:lnTo>
                  <a:pt x="39604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4142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81642" y="4430203"/>
            <a:ext cx="7324716" cy="713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FUNCIONALIDADES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4205" t="0" r="16016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11757581"/>
            <a:chOff x="0" y="0"/>
            <a:chExt cx="2408296" cy="30966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3096647"/>
            </a:xfrm>
            <a:custGeom>
              <a:avLst/>
              <a:gdLst/>
              <a:ahLst/>
              <a:cxnLst/>
              <a:rect r="r" b="b" t="t" l="l"/>
              <a:pathLst>
                <a:path h="309664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096647"/>
                  </a:lnTo>
                  <a:lnTo>
                    <a:pt x="0" y="3096647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3134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839582"/>
            <a:ext cx="3124181" cy="945900"/>
            <a:chOff x="0" y="0"/>
            <a:chExt cx="4165575" cy="12612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165575" cy="1261200"/>
              <a:chOff x="0" y="0"/>
              <a:chExt cx="2303335" cy="69737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303336" cy="697375"/>
              </a:xfrm>
              <a:custGeom>
                <a:avLst/>
                <a:gdLst/>
                <a:ahLst/>
                <a:cxnLst/>
                <a:rect r="r" b="b" t="t" l="l"/>
                <a:pathLst>
                  <a:path h="697375" w="2303336">
                    <a:moveTo>
                      <a:pt x="2178875" y="697375"/>
                    </a:moveTo>
                    <a:lnTo>
                      <a:pt x="124460" y="697375"/>
                    </a:lnTo>
                    <a:cubicBezTo>
                      <a:pt x="55880" y="697375"/>
                      <a:pt x="0" y="641495"/>
                      <a:pt x="0" y="5729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572915"/>
                    </a:lnTo>
                    <a:cubicBezTo>
                      <a:pt x="2303336" y="641495"/>
                      <a:pt x="2247455" y="697375"/>
                      <a:pt x="2178876" y="697375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89870" y="477410"/>
              <a:ext cx="3585834" cy="243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76782" y="839582"/>
            <a:ext cx="3110337" cy="941709"/>
            <a:chOff x="0" y="0"/>
            <a:chExt cx="4147116" cy="125561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147116" cy="1255612"/>
              <a:chOff x="0" y="0"/>
              <a:chExt cx="2303335" cy="6973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303336" cy="697375"/>
              </a:xfrm>
              <a:custGeom>
                <a:avLst/>
                <a:gdLst/>
                <a:ahLst/>
                <a:cxnLst/>
                <a:rect r="r" b="b" t="t" l="l"/>
                <a:pathLst>
                  <a:path h="697375" w="2303336">
                    <a:moveTo>
                      <a:pt x="2178875" y="697375"/>
                    </a:moveTo>
                    <a:lnTo>
                      <a:pt x="124460" y="697375"/>
                    </a:lnTo>
                    <a:cubicBezTo>
                      <a:pt x="55880" y="697375"/>
                      <a:pt x="0" y="641495"/>
                      <a:pt x="0" y="5729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572915"/>
                    </a:lnTo>
                    <a:cubicBezTo>
                      <a:pt x="2303336" y="641495"/>
                      <a:pt x="2247455" y="697375"/>
                      <a:pt x="2178876" y="697375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88586" y="475211"/>
              <a:ext cx="3569945" cy="242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719645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3271382"/>
            <a:ext cx="3124181" cy="945900"/>
            <a:chOff x="0" y="0"/>
            <a:chExt cx="4165575" cy="12612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165575" cy="1261200"/>
              <a:chOff x="0" y="0"/>
              <a:chExt cx="2303335" cy="6973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303336" cy="697375"/>
              </a:xfrm>
              <a:custGeom>
                <a:avLst/>
                <a:gdLst/>
                <a:ahLst/>
                <a:cxnLst/>
                <a:rect r="r" b="b" t="t" l="l"/>
                <a:pathLst>
                  <a:path h="697375" w="2303336">
                    <a:moveTo>
                      <a:pt x="2178875" y="697375"/>
                    </a:moveTo>
                    <a:lnTo>
                      <a:pt x="124460" y="697375"/>
                    </a:lnTo>
                    <a:cubicBezTo>
                      <a:pt x="55880" y="697375"/>
                      <a:pt x="0" y="641495"/>
                      <a:pt x="0" y="5729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572915"/>
                    </a:lnTo>
                    <a:cubicBezTo>
                      <a:pt x="2303336" y="641495"/>
                      <a:pt x="2247455" y="697375"/>
                      <a:pt x="2178876" y="697375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89870" y="477410"/>
              <a:ext cx="3585834" cy="243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293346" y="3271382"/>
            <a:ext cx="3110337" cy="941709"/>
            <a:chOff x="0" y="0"/>
            <a:chExt cx="4147116" cy="125561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147116" cy="1255612"/>
              <a:chOff x="0" y="0"/>
              <a:chExt cx="2303335" cy="69737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303336" cy="697375"/>
              </a:xfrm>
              <a:custGeom>
                <a:avLst/>
                <a:gdLst/>
                <a:ahLst/>
                <a:cxnLst/>
                <a:rect r="r" b="b" t="t" l="l"/>
                <a:pathLst>
                  <a:path h="697375" w="2303336">
                    <a:moveTo>
                      <a:pt x="2178875" y="697375"/>
                    </a:moveTo>
                    <a:lnTo>
                      <a:pt x="124460" y="697375"/>
                    </a:lnTo>
                    <a:cubicBezTo>
                      <a:pt x="55880" y="697375"/>
                      <a:pt x="0" y="641495"/>
                      <a:pt x="0" y="5729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572915"/>
                    </a:lnTo>
                    <a:cubicBezTo>
                      <a:pt x="2303336" y="641495"/>
                      <a:pt x="2247455" y="697375"/>
                      <a:pt x="2178876" y="697375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88586" y="475211"/>
              <a:ext cx="3569945" cy="242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5878791"/>
            <a:ext cx="3124181" cy="945900"/>
            <a:chOff x="0" y="0"/>
            <a:chExt cx="4165575" cy="126120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165575" cy="1261200"/>
              <a:chOff x="0" y="0"/>
              <a:chExt cx="2303335" cy="69737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303336" cy="697375"/>
              </a:xfrm>
              <a:custGeom>
                <a:avLst/>
                <a:gdLst/>
                <a:ahLst/>
                <a:cxnLst/>
                <a:rect r="r" b="b" t="t" l="l"/>
                <a:pathLst>
                  <a:path h="697375" w="2303336">
                    <a:moveTo>
                      <a:pt x="2178875" y="697375"/>
                    </a:moveTo>
                    <a:lnTo>
                      <a:pt x="124460" y="697375"/>
                    </a:lnTo>
                    <a:cubicBezTo>
                      <a:pt x="55880" y="697375"/>
                      <a:pt x="0" y="641495"/>
                      <a:pt x="0" y="5729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572915"/>
                    </a:lnTo>
                    <a:cubicBezTo>
                      <a:pt x="2303336" y="641495"/>
                      <a:pt x="2247455" y="697375"/>
                      <a:pt x="2178876" y="697375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289870" y="477410"/>
              <a:ext cx="3585834" cy="243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417310" y="5878791"/>
            <a:ext cx="3124181" cy="945900"/>
            <a:chOff x="0" y="0"/>
            <a:chExt cx="4165575" cy="126120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4165575" cy="1261200"/>
              <a:chOff x="0" y="0"/>
              <a:chExt cx="2303335" cy="69737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303336" cy="697375"/>
              </a:xfrm>
              <a:custGeom>
                <a:avLst/>
                <a:gdLst/>
                <a:ahLst/>
                <a:cxnLst/>
                <a:rect r="r" b="b" t="t" l="l"/>
                <a:pathLst>
                  <a:path h="697375" w="2303336">
                    <a:moveTo>
                      <a:pt x="2178875" y="697375"/>
                    </a:moveTo>
                    <a:lnTo>
                      <a:pt x="124460" y="697375"/>
                    </a:lnTo>
                    <a:cubicBezTo>
                      <a:pt x="55880" y="697375"/>
                      <a:pt x="0" y="641495"/>
                      <a:pt x="0" y="5729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572915"/>
                    </a:lnTo>
                    <a:cubicBezTo>
                      <a:pt x="2303336" y="641495"/>
                      <a:pt x="2247455" y="697375"/>
                      <a:pt x="2178876" y="697375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289870" y="477410"/>
              <a:ext cx="3585834" cy="243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293346" y="8312400"/>
            <a:ext cx="3124181" cy="945900"/>
            <a:chOff x="0" y="0"/>
            <a:chExt cx="4165575" cy="126120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165575" cy="1261200"/>
              <a:chOff x="0" y="0"/>
              <a:chExt cx="2303335" cy="69737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303336" cy="697375"/>
              </a:xfrm>
              <a:custGeom>
                <a:avLst/>
                <a:gdLst/>
                <a:ahLst/>
                <a:cxnLst/>
                <a:rect r="r" b="b" t="t" l="l"/>
                <a:pathLst>
                  <a:path h="697375" w="2303336">
                    <a:moveTo>
                      <a:pt x="2178875" y="697375"/>
                    </a:moveTo>
                    <a:lnTo>
                      <a:pt x="124460" y="697375"/>
                    </a:lnTo>
                    <a:cubicBezTo>
                      <a:pt x="55880" y="697375"/>
                      <a:pt x="0" y="641495"/>
                      <a:pt x="0" y="5729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572915"/>
                    </a:lnTo>
                    <a:cubicBezTo>
                      <a:pt x="2303336" y="641495"/>
                      <a:pt x="2247455" y="697375"/>
                      <a:pt x="2178876" y="697375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289870" y="477410"/>
              <a:ext cx="3585834" cy="243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7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28700" y="8312400"/>
            <a:ext cx="3124181" cy="945900"/>
            <a:chOff x="0" y="0"/>
            <a:chExt cx="4165575" cy="126120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4165575" cy="1261200"/>
              <a:chOff x="0" y="0"/>
              <a:chExt cx="2303335" cy="69737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303336" cy="697375"/>
              </a:xfrm>
              <a:custGeom>
                <a:avLst/>
                <a:gdLst/>
                <a:ahLst/>
                <a:cxnLst/>
                <a:rect r="r" b="b" t="t" l="l"/>
                <a:pathLst>
                  <a:path h="697375" w="2303336">
                    <a:moveTo>
                      <a:pt x="2178875" y="697375"/>
                    </a:moveTo>
                    <a:lnTo>
                      <a:pt x="124460" y="697375"/>
                    </a:lnTo>
                    <a:cubicBezTo>
                      <a:pt x="55880" y="697375"/>
                      <a:pt x="0" y="641495"/>
                      <a:pt x="0" y="5729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572915"/>
                    </a:lnTo>
                    <a:cubicBezTo>
                      <a:pt x="2303336" y="641495"/>
                      <a:pt x="2247455" y="697375"/>
                      <a:pt x="2178876" y="697375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289870" y="477410"/>
              <a:ext cx="3585834" cy="243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7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2023484" y="1823738"/>
            <a:ext cx="1148456" cy="1347163"/>
          </a:xfrm>
          <a:custGeom>
            <a:avLst/>
            <a:gdLst/>
            <a:ahLst/>
            <a:cxnLst/>
            <a:rect r="r" b="b" t="t" l="l"/>
            <a:pathLst>
              <a:path h="1347163" w="1148456">
                <a:moveTo>
                  <a:pt x="0" y="0"/>
                </a:moveTo>
                <a:lnTo>
                  <a:pt x="1148456" y="0"/>
                </a:lnTo>
                <a:lnTo>
                  <a:pt x="1148456" y="1347162"/>
                </a:lnTo>
                <a:lnTo>
                  <a:pt x="0" y="13471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003095" y="4346998"/>
            <a:ext cx="1330927" cy="1330927"/>
          </a:xfrm>
          <a:custGeom>
            <a:avLst/>
            <a:gdLst/>
            <a:ahLst/>
            <a:cxnLst/>
            <a:rect r="r" b="b" t="t" l="l"/>
            <a:pathLst>
              <a:path h="1330927" w="1330927">
                <a:moveTo>
                  <a:pt x="0" y="0"/>
                </a:moveTo>
                <a:lnTo>
                  <a:pt x="1330926" y="0"/>
                </a:lnTo>
                <a:lnTo>
                  <a:pt x="1330926" y="1330927"/>
                </a:lnTo>
                <a:lnTo>
                  <a:pt x="0" y="13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2127059" y="7024716"/>
            <a:ext cx="1206962" cy="1206962"/>
          </a:xfrm>
          <a:custGeom>
            <a:avLst/>
            <a:gdLst/>
            <a:ahLst/>
            <a:cxnLst/>
            <a:rect r="r" b="b" t="t" l="l"/>
            <a:pathLst>
              <a:path h="1206962" w="1206962">
                <a:moveTo>
                  <a:pt x="0" y="0"/>
                </a:moveTo>
                <a:lnTo>
                  <a:pt x="1206962" y="0"/>
                </a:lnTo>
                <a:lnTo>
                  <a:pt x="1206962" y="1206962"/>
                </a:lnTo>
                <a:lnTo>
                  <a:pt x="0" y="12069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2263156" y="9275075"/>
            <a:ext cx="810805" cy="1011925"/>
          </a:xfrm>
          <a:custGeom>
            <a:avLst/>
            <a:gdLst/>
            <a:ahLst/>
            <a:cxnLst/>
            <a:rect r="r" b="b" t="t" l="l"/>
            <a:pathLst>
              <a:path h="1011925" w="810805">
                <a:moveTo>
                  <a:pt x="0" y="0"/>
                </a:moveTo>
                <a:lnTo>
                  <a:pt x="810804" y="0"/>
                </a:lnTo>
                <a:lnTo>
                  <a:pt x="810804" y="1011925"/>
                </a:lnTo>
                <a:lnTo>
                  <a:pt x="0" y="10119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6144190" y="1835535"/>
            <a:ext cx="1422493" cy="1335366"/>
          </a:xfrm>
          <a:custGeom>
            <a:avLst/>
            <a:gdLst/>
            <a:ahLst/>
            <a:cxnLst/>
            <a:rect r="r" b="b" t="t" l="l"/>
            <a:pathLst>
              <a:path h="1335366" w="1422493">
                <a:moveTo>
                  <a:pt x="0" y="0"/>
                </a:moveTo>
                <a:lnTo>
                  <a:pt x="1422493" y="0"/>
                </a:lnTo>
                <a:lnTo>
                  <a:pt x="1422493" y="1335365"/>
                </a:lnTo>
                <a:lnTo>
                  <a:pt x="0" y="1335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6517692" y="4270241"/>
            <a:ext cx="1048991" cy="1574470"/>
          </a:xfrm>
          <a:custGeom>
            <a:avLst/>
            <a:gdLst/>
            <a:ahLst/>
            <a:cxnLst/>
            <a:rect r="r" b="b" t="t" l="l"/>
            <a:pathLst>
              <a:path h="1574470" w="1048991">
                <a:moveTo>
                  <a:pt x="0" y="0"/>
                </a:moveTo>
                <a:lnTo>
                  <a:pt x="1048991" y="0"/>
                </a:lnTo>
                <a:lnTo>
                  <a:pt x="1048991" y="1574470"/>
                </a:lnTo>
                <a:lnTo>
                  <a:pt x="0" y="15744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6278136" y="6871874"/>
            <a:ext cx="1528103" cy="1382934"/>
          </a:xfrm>
          <a:custGeom>
            <a:avLst/>
            <a:gdLst/>
            <a:ahLst/>
            <a:cxnLst/>
            <a:rect r="r" b="b" t="t" l="l"/>
            <a:pathLst>
              <a:path h="1382934" w="1528103">
                <a:moveTo>
                  <a:pt x="0" y="0"/>
                </a:moveTo>
                <a:lnTo>
                  <a:pt x="1528103" y="0"/>
                </a:lnTo>
                <a:lnTo>
                  <a:pt x="1528103" y="1382933"/>
                </a:lnTo>
                <a:lnTo>
                  <a:pt x="0" y="138293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311617" y="9230573"/>
            <a:ext cx="1255066" cy="1051118"/>
          </a:xfrm>
          <a:custGeom>
            <a:avLst/>
            <a:gdLst/>
            <a:ahLst/>
            <a:cxnLst/>
            <a:rect r="r" b="b" t="t" l="l"/>
            <a:pathLst>
              <a:path h="1051118" w="1255066">
                <a:moveTo>
                  <a:pt x="0" y="0"/>
                </a:moveTo>
                <a:lnTo>
                  <a:pt x="1255066" y="0"/>
                </a:lnTo>
                <a:lnTo>
                  <a:pt x="1255066" y="1051118"/>
                </a:lnTo>
                <a:lnTo>
                  <a:pt x="0" y="105111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9663653" y="981991"/>
            <a:ext cx="8226786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FUNCIONALIDADES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59765" y="655654"/>
            <a:ext cx="4662052" cy="112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9"/>
              </a:lnSpc>
            </a:pPr>
            <a:r>
              <a:rPr lang="en-US" sz="660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leer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176782" y="653531"/>
            <a:ext cx="3110337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42544" y="3085331"/>
            <a:ext cx="3110337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buscar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417310" y="3172644"/>
            <a:ext cx="2876252" cy="9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mostrar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35848" y="5693341"/>
            <a:ext cx="292372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agregar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454359" y="5780654"/>
            <a:ext cx="305008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modificar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35848" y="8207625"/>
            <a:ext cx="2882950" cy="9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eliminar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488227" y="8169082"/>
            <a:ext cx="273441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limpiar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583" y="3284589"/>
            <a:ext cx="560400" cy="329936"/>
          </a:xfrm>
          <a:custGeom>
            <a:avLst/>
            <a:gdLst/>
            <a:ahLst/>
            <a:cxnLst/>
            <a:rect r="r" b="b" t="t" l="l"/>
            <a:pathLst>
              <a:path h="329936" w="560400">
                <a:moveTo>
                  <a:pt x="0" y="0"/>
                </a:moveTo>
                <a:lnTo>
                  <a:pt x="560401" y="0"/>
                </a:lnTo>
                <a:lnTo>
                  <a:pt x="560401" y="329935"/>
                </a:lnTo>
                <a:lnTo>
                  <a:pt x="0" y="329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146" y="5909727"/>
            <a:ext cx="825877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Dar soluciones junto a la necesidad del Ministerio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2946" y="7537948"/>
            <a:ext cx="846001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Realizar un programa que pueda ser actualizable en un futuro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94421" y="4505129"/>
            <a:ext cx="560400" cy="329936"/>
          </a:xfrm>
          <a:custGeom>
            <a:avLst/>
            <a:gdLst/>
            <a:ahLst/>
            <a:cxnLst/>
            <a:rect r="r" b="b" t="t" l="l"/>
            <a:pathLst>
              <a:path h="329936" w="560400">
                <a:moveTo>
                  <a:pt x="0" y="0"/>
                </a:moveTo>
                <a:lnTo>
                  <a:pt x="560400" y="0"/>
                </a:lnTo>
                <a:lnTo>
                  <a:pt x="560400" y="329936"/>
                </a:lnTo>
                <a:lnTo>
                  <a:pt x="0" y="329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583" y="6132796"/>
            <a:ext cx="560400" cy="329936"/>
          </a:xfrm>
          <a:custGeom>
            <a:avLst/>
            <a:gdLst/>
            <a:ahLst/>
            <a:cxnLst/>
            <a:rect r="r" b="b" t="t" l="l"/>
            <a:pathLst>
              <a:path h="329936" w="560400">
                <a:moveTo>
                  <a:pt x="0" y="0"/>
                </a:moveTo>
                <a:lnTo>
                  <a:pt x="560401" y="0"/>
                </a:lnTo>
                <a:lnTo>
                  <a:pt x="560401" y="329935"/>
                </a:lnTo>
                <a:lnTo>
                  <a:pt x="0" y="329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746" y="7760462"/>
            <a:ext cx="560400" cy="329936"/>
          </a:xfrm>
          <a:custGeom>
            <a:avLst/>
            <a:gdLst/>
            <a:ahLst/>
            <a:cxnLst/>
            <a:rect r="r" b="b" t="t" l="l"/>
            <a:pathLst>
              <a:path h="329936" w="560400">
                <a:moveTo>
                  <a:pt x="0" y="0"/>
                </a:moveTo>
                <a:lnTo>
                  <a:pt x="560400" y="0"/>
                </a:lnTo>
                <a:lnTo>
                  <a:pt x="560400" y="329936"/>
                </a:lnTo>
                <a:lnTo>
                  <a:pt x="0" y="329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42310" y="3810630"/>
            <a:ext cx="3163252" cy="4114800"/>
          </a:xfrm>
          <a:custGeom>
            <a:avLst/>
            <a:gdLst/>
            <a:ahLst/>
            <a:cxnLst/>
            <a:rect r="r" b="b" t="t" l="l"/>
            <a:pathLst>
              <a:path h="4114800" w="3163252">
                <a:moveTo>
                  <a:pt x="0" y="0"/>
                </a:moveTo>
                <a:lnTo>
                  <a:pt x="3163252" y="0"/>
                </a:lnTo>
                <a:lnTo>
                  <a:pt x="31632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34767" y="942975"/>
            <a:ext cx="11392645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ENFOQUE DEL PROGRAMA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19224"/>
            <a:ext cx="82587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Entregar un programa cómodo para utilizar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454" y="4281506"/>
            <a:ext cx="866126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Garantizar una experiencia personalizada y adaptada a las funciones de cada apartado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5373278"/>
            <a:chOff x="0" y="0"/>
            <a:chExt cx="2408296" cy="14151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1415184"/>
            </a:xfrm>
            <a:custGeom>
              <a:avLst/>
              <a:gdLst/>
              <a:ahLst/>
              <a:cxnLst/>
              <a:rect r="r" b="b" t="t" l="l"/>
              <a:pathLst>
                <a:path h="1415184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415184"/>
                  </a:lnTo>
                  <a:lnTo>
                    <a:pt x="0" y="1415184"/>
                  </a:lnTo>
                  <a:close/>
                </a:path>
              </a:pathLst>
            </a:custGeom>
            <a:solidFill>
              <a:srgbClr val="0928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8296" cy="1462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304681" y="1846512"/>
            <a:ext cx="3036310" cy="3368999"/>
          </a:xfrm>
          <a:custGeom>
            <a:avLst/>
            <a:gdLst/>
            <a:ahLst/>
            <a:cxnLst/>
            <a:rect r="r" b="b" t="t" l="l"/>
            <a:pathLst>
              <a:path h="3368999" w="3036310">
                <a:moveTo>
                  <a:pt x="0" y="0"/>
                </a:moveTo>
                <a:lnTo>
                  <a:pt x="3036310" y="0"/>
                </a:lnTo>
                <a:lnTo>
                  <a:pt x="3036310" y="3368998"/>
                </a:lnTo>
                <a:lnTo>
                  <a:pt x="0" y="3368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1251" y="3343686"/>
            <a:ext cx="953970" cy="374650"/>
          </a:xfrm>
          <a:custGeom>
            <a:avLst/>
            <a:gdLst/>
            <a:ahLst/>
            <a:cxnLst/>
            <a:rect r="r" b="b" t="t" l="l"/>
            <a:pathLst>
              <a:path h="374650" w="953970">
                <a:moveTo>
                  <a:pt x="0" y="0"/>
                </a:moveTo>
                <a:lnTo>
                  <a:pt x="953970" y="0"/>
                </a:lnTo>
                <a:lnTo>
                  <a:pt x="953970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42471" y="747748"/>
            <a:ext cx="640468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4999" spc="1374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CONCLUSIÓN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915" y="981075"/>
            <a:ext cx="843405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solución desarrollada permite abordar los procesos claves del trabajo fiscal en el Ministerio Público, tales como: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96061"/>
            <a:ext cx="687980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Registro y seguimiento de denuncias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8376" y="4313136"/>
            <a:ext cx="687980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carpetas investigativas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0275" y="5641425"/>
            <a:ext cx="6076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administración de imputados y causas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9951" y="6969714"/>
            <a:ext cx="607665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 de diligencias, pruebas y declaraciones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9951" y="8592185"/>
            <a:ext cx="607665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Clasificación de resoluciones judiciales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91251" y="4360761"/>
            <a:ext cx="953970" cy="374650"/>
          </a:xfrm>
          <a:custGeom>
            <a:avLst/>
            <a:gdLst/>
            <a:ahLst/>
            <a:cxnLst/>
            <a:rect r="r" b="b" t="t" l="l"/>
            <a:pathLst>
              <a:path h="374650" w="953970">
                <a:moveTo>
                  <a:pt x="0" y="0"/>
                </a:moveTo>
                <a:lnTo>
                  <a:pt x="953970" y="0"/>
                </a:lnTo>
                <a:lnTo>
                  <a:pt x="953970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1251" y="5689050"/>
            <a:ext cx="953970" cy="374650"/>
          </a:xfrm>
          <a:custGeom>
            <a:avLst/>
            <a:gdLst/>
            <a:ahLst/>
            <a:cxnLst/>
            <a:rect r="r" b="b" t="t" l="l"/>
            <a:pathLst>
              <a:path h="374650" w="953970">
                <a:moveTo>
                  <a:pt x="0" y="0"/>
                </a:moveTo>
                <a:lnTo>
                  <a:pt x="953970" y="0"/>
                </a:lnTo>
                <a:lnTo>
                  <a:pt x="953970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1251" y="7017339"/>
            <a:ext cx="953970" cy="374650"/>
          </a:xfrm>
          <a:custGeom>
            <a:avLst/>
            <a:gdLst/>
            <a:ahLst/>
            <a:cxnLst/>
            <a:rect r="r" b="b" t="t" l="l"/>
            <a:pathLst>
              <a:path h="374650" w="953970">
                <a:moveTo>
                  <a:pt x="0" y="0"/>
                </a:moveTo>
                <a:lnTo>
                  <a:pt x="953970" y="0"/>
                </a:lnTo>
                <a:lnTo>
                  <a:pt x="953970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91251" y="8671560"/>
            <a:ext cx="953970" cy="374650"/>
          </a:xfrm>
          <a:custGeom>
            <a:avLst/>
            <a:gdLst/>
            <a:ahLst/>
            <a:cxnLst/>
            <a:rect r="r" b="b" t="t" l="l"/>
            <a:pathLst>
              <a:path h="374650" w="953970">
                <a:moveTo>
                  <a:pt x="0" y="0"/>
                </a:moveTo>
                <a:lnTo>
                  <a:pt x="953970" y="0"/>
                </a:lnTo>
                <a:lnTo>
                  <a:pt x="953970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144000" y="5373278"/>
            <a:ext cx="9144000" cy="5143500"/>
            <a:chOff x="0" y="0"/>
            <a:chExt cx="12192000" cy="685800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6"/>
            <a:srcRect l="0" t="7627" r="0" b="7627"/>
            <a:stretch>
              <a:fillRect/>
            </a:stretch>
          </p:blipFill>
          <p:spPr>
            <a:xfrm flipH="false" flipV="false">
              <a:off x="0" y="0"/>
              <a:ext cx="12192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452792" cy="5143500"/>
            <a:chOff x="0" y="0"/>
            <a:chExt cx="11270389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162" r="0" b="4162"/>
            <a:stretch>
              <a:fillRect/>
            </a:stretch>
          </p:blipFill>
          <p:spPr>
            <a:xfrm flipH="false" flipV="false">
              <a:off x="0" y="0"/>
              <a:ext cx="11270389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452792" y="0"/>
            <a:ext cx="10099642" cy="10627543"/>
            <a:chOff x="0" y="0"/>
            <a:chExt cx="2659988" cy="27990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59988" cy="2799024"/>
            </a:xfrm>
            <a:custGeom>
              <a:avLst/>
              <a:gdLst/>
              <a:ahLst/>
              <a:cxnLst/>
              <a:rect r="r" b="b" t="t" l="l"/>
              <a:pathLst>
                <a:path h="2799024" w="2659988">
                  <a:moveTo>
                    <a:pt x="0" y="0"/>
                  </a:moveTo>
                  <a:lnTo>
                    <a:pt x="2659988" y="0"/>
                  </a:lnTo>
                  <a:lnTo>
                    <a:pt x="2659988" y="2799024"/>
                  </a:lnTo>
                  <a:lnTo>
                    <a:pt x="0" y="27990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659988" cy="282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83836" y="1948041"/>
            <a:ext cx="3005251" cy="3005251"/>
          </a:xfrm>
          <a:custGeom>
            <a:avLst/>
            <a:gdLst/>
            <a:ahLst/>
            <a:cxnLst/>
            <a:rect r="r" b="b" t="t" l="l"/>
            <a:pathLst>
              <a:path h="3005251" w="3005251">
                <a:moveTo>
                  <a:pt x="0" y="0"/>
                </a:moveTo>
                <a:lnTo>
                  <a:pt x="3005251" y="0"/>
                </a:lnTo>
                <a:lnTo>
                  <a:pt x="3005251" y="3005251"/>
                </a:lnTo>
                <a:lnTo>
                  <a:pt x="0" y="3005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10516" y="1493094"/>
            <a:ext cx="450143" cy="231261"/>
          </a:xfrm>
          <a:custGeom>
            <a:avLst/>
            <a:gdLst/>
            <a:ahLst/>
            <a:cxnLst/>
            <a:rect r="r" b="b" t="t" l="l"/>
            <a:pathLst>
              <a:path h="231261" w="450143">
                <a:moveTo>
                  <a:pt x="0" y="0"/>
                </a:moveTo>
                <a:lnTo>
                  <a:pt x="450143" y="0"/>
                </a:lnTo>
                <a:lnTo>
                  <a:pt x="450143" y="231261"/>
                </a:lnTo>
                <a:lnTo>
                  <a:pt x="0" y="231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4000" y="4660865"/>
            <a:ext cx="8954294" cy="127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b="true" sz="1839" spc="505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CUENTA CON MÁS DE 750 FISCALES EN TODO EL PAÍS, UN FISCAL NACIONAL QUE ES LA MAXIMA AUTORIDAD DEL MINISTERIO Y 19 FISCALES REGIONALES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3370" y="713721"/>
            <a:ext cx="7070647" cy="779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2"/>
              </a:lnSpc>
            </a:pPr>
            <a:r>
              <a:rPr lang="en-US" b="true" sz="4566" spc="125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60659" y="1464519"/>
            <a:ext cx="8954294" cy="159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"/>
              </a:lnSpc>
              <a:spcBef>
                <a:spcPct val="0"/>
              </a:spcBef>
            </a:pPr>
            <a:r>
              <a:rPr lang="en-US" b="true" sz="1840" spc="506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EL MINIST</a:t>
            </a:r>
            <a:r>
              <a:rPr lang="en-US" b="true" sz="1840" spc="506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ERIO PÚBLICO ES UN ÓRGANO AUTÓNOMO DEL ESTADO ENCARGADO DE DIRIGIR LA INVESTIGACIÓN DE LOS DELITOS, EJERCER LA ACCIÓN PENAL PÚBLICA Y PROTEGER A LAS VÍCTIMAS Y TESTIGOS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27341" y="7538304"/>
            <a:ext cx="8787612" cy="127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b="true" sz="1839" spc="505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CADA FISCAL PUEDE </a:t>
            </a:r>
            <a:r>
              <a:rPr lang="en-US" b="true" sz="1839" spc="505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ESTAR A CARGO DE CENTENARES DE CASOS, LO QUE HACE QUE LA GESTIÓN DEL TIEMPO Y LA PRIORIZACIÓN DE DELITOS GRAVES SEA CLAVE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693857" y="4689440"/>
            <a:ext cx="450143" cy="231261"/>
          </a:xfrm>
          <a:custGeom>
            <a:avLst/>
            <a:gdLst/>
            <a:ahLst/>
            <a:cxnLst/>
            <a:rect r="r" b="b" t="t" l="l"/>
            <a:pathLst>
              <a:path h="231261" w="450143">
                <a:moveTo>
                  <a:pt x="0" y="0"/>
                </a:moveTo>
                <a:lnTo>
                  <a:pt x="450143" y="0"/>
                </a:lnTo>
                <a:lnTo>
                  <a:pt x="450143" y="231261"/>
                </a:lnTo>
                <a:lnTo>
                  <a:pt x="0" y="231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93857" y="7599619"/>
            <a:ext cx="450143" cy="231261"/>
          </a:xfrm>
          <a:custGeom>
            <a:avLst/>
            <a:gdLst/>
            <a:ahLst/>
            <a:cxnLst/>
            <a:rect r="r" b="b" t="t" l="l"/>
            <a:pathLst>
              <a:path h="231261" w="450143">
                <a:moveTo>
                  <a:pt x="0" y="0"/>
                </a:moveTo>
                <a:lnTo>
                  <a:pt x="450143" y="0"/>
                </a:lnTo>
                <a:lnTo>
                  <a:pt x="450143" y="231262"/>
                </a:lnTo>
                <a:lnTo>
                  <a:pt x="0" y="231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3264" y="5143500"/>
            <a:ext cx="3785616" cy="4114800"/>
          </a:xfrm>
          <a:custGeom>
            <a:avLst/>
            <a:gdLst/>
            <a:ahLst/>
            <a:cxnLst/>
            <a:rect r="r" b="b" t="t" l="l"/>
            <a:pathLst>
              <a:path h="4114800" w="3785616">
                <a:moveTo>
                  <a:pt x="0" y="0"/>
                </a:moveTo>
                <a:lnTo>
                  <a:pt x="3785616" y="0"/>
                </a:lnTo>
                <a:lnTo>
                  <a:pt x="3785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493" y="385283"/>
            <a:ext cx="460772" cy="460772"/>
          </a:xfrm>
          <a:custGeom>
            <a:avLst/>
            <a:gdLst/>
            <a:ahLst/>
            <a:cxnLst/>
            <a:rect r="r" b="b" t="t" l="l"/>
            <a:pathLst>
              <a:path h="460772" w="460772">
                <a:moveTo>
                  <a:pt x="0" y="0"/>
                </a:moveTo>
                <a:lnTo>
                  <a:pt x="460773" y="0"/>
                </a:lnTo>
                <a:lnTo>
                  <a:pt x="460773" y="460772"/>
                </a:lnTo>
                <a:lnTo>
                  <a:pt x="0" y="460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4591" y="2206488"/>
            <a:ext cx="455675" cy="455675"/>
          </a:xfrm>
          <a:custGeom>
            <a:avLst/>
            <a:gdLst/>
            <a:ahLst/>
            <a:cxnLst/>
            <a:rect r="r" b="b" t="t" l="l"/>
            <a:pathLst>
              <a:path h="455675" w="455675">
                <a:moveTo>
                  <a:pt x="0" y="0"/>
                </a:moveTo>
                <a:lnTo>
                  <a:pt x="455675" y="0"/>
                </a:lnTo>
                <a:lnTo>
                  <a:pt x="455675" y="455674"/>
                </a:lnTo>
                <a:lnTo>
                  <a:pt x="0" y="455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4591" y="4102490"/>
            <a:ext cx="460772" cy="460772"/>
          </a:xfrm>
          <a:custGeom>
            <a:avLst/>
            <a:gdLst/>
            <a:ahLst/>
            <a:cxnLst/>
            <a:rect r="r" b="b" t="t" l="l"/>
            <a:pathLst>
              <a:path h="460772" w="460772">
                <a:moveTo>
                  <a:pt x="0" y="0"/>
                </a:moveTo>
                <a:lnTo>
                  <a:pt x="460772" y="0"/>
                </a:lnTo>
                <a:lnTo>
                  <a:pt x="460772" y="460773"/>
                </a:lnTo>
                <a:lnTo>
                  <a:pt x="0" y="46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4591" y="6078999"/>
            <a:ext cx="460772" cy="460772"/>
          </a:xfrm>
          <a:custGeom>
            <a:avLst/>
            <a:gdLst/>
            <a:ahLst/>
            <a:cxnLst/>
            <a:rect r="r" b="b" t="t" l="l"/>
            <a:pathLst>
              <a:path h="460772" w="460772">
                <a:moveTo>
                  <a:pt x="0" y="0"/>
                </a:moveTo>
                <a:lnTo>
                  <a:pt x="460772" y="0"/>
                </a:lnTo>
                <a:lnTo>
                  <a:pt x="460772" y="460773"/>
                </a:lnTo>
                <a:lnTo>
                  <a:pt x="0" y="46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5763" y="8092347"/>
            <a:ext cx="460772" cy="460772"/>
          </a:xfrm>
          <a:custGeom>
            <a:avLst/>
            <a:gdLst/>
            <a:ahLst/>
            <a:cxnLst/>
            <a:rect r="r" b="b" t="t" l="l"/>
            <a:pathLst>
              <a:path h="460772" w="460772">
                <a:moveTo>
                  <a:pt x="0" y="0"/>
                </a:moveTo>
                <a:lnTo>
                  <a:pt x="460772" y="0"/>
                </a:lnTo>
                <a:lnTo>
                  <a:pt x="460772" y="460772"/>
                </a:lnTo>
                <a:lnTo>
                  <a:pt x="0" y="460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63714" y="3330342"/>
            <a:ext cx="7324716" cy="14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ANÁLISIS DEL 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16530" y="328133"/>
            <a:ext cx="5612540" cy="44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261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</a:t>
            </a:r>
            <a:r>
              <a:rPr lang="en-US" b="true" sz="261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Denuncias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04873" y="957001"/>
            <a:ext cx="5124197" cy="70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una her</a:t>
            </a:r>
            <a:r>
              <a:rPr lang="en-US" b="true" sz="139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ramienta que permita ingresar, almacenar y revisar denuncias de forma estructurada, incluyendo denunciantes, víctimas, causas y estado de tramitación.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4873" y="2236142"/>
            <a:ext cx="5406479" cy="34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8"/>
              </a:lnSpc>
            </a:pPr>
            <a:r>
              <a:rPr lang="en-US" b="true" sz="202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Administración de Carpetas Investigativas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7027" y="2722132"/>
            <a:ext cx="5122043" cy="76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5"/>
              </a:lnSpc>
            </a:pPr>
            <a:r>
              <a:rPr lang="en-US" sz="148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existe un sistema que vincule las denuncias con ca</a:t>
            </a:r>
            <a:r>
              <a:rPr lang="en-US" b="true" sz="148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rpetas, resoluciones judiciales, imputados y actuaciones procesales de manera clara y organizada.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06757" y="4018027"/>
            <a:ext cx="5406479" cy="34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sz="201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</a:t>
            </a:r>
            <a:r>
              <a:rPr lang="en-US" b="true" sz="201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rol de Imputados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04873" y="4525163"/>
            <a:ext cx="5122043" cy="82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159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requie</a:t>
            </a:r>
            <a:r>
              <a:rPr lang="en-US" b="true" sz="159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 una estructura que permita identificar a los imputados, asociarles causas, medidas cautelares y sentencias en distintas carpetas.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06757" y="6111202"/>
            <a:ext cx="5522582" cy="34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sz="201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 de Diligencias y Pruebas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43332" y="6721141"/>
            <a:ext cx="5245125" cy="7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"/>
              </a:lnSpc>
            </a:pPr>
            <a:r>
              <a:rPr lang="en-US" sz="151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necesita sistematiza</a:t>
            </a:r>
            <a:r>
              <a:rPr lang="en-US" b="true" sz="151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 las diligencias investigativas, su urgencia e impacto, y el registro de pruebas clave para el proceso penal.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6487" y="8124549"/>
            <a:ext cx="5522582" cy="34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sz="201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b="true" sz="201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eguimiento Judicial Eficiente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64809" y="8676944"/>
            <a:ext cx="5240300" cy="137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 fundam</a:t>
            </a:r>
            <a:r>
              <a:rPr lang="en-US" b="true" sz="158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ental contar con información actualizada de todos los casos bajo investigación, su estado, las resoluciones emitidas y las declaraciones recolectadas.</a:t>
            </a:r>
          </a:p>
          <a:p>
            <a:pPr algn="ctr">
              <a:lnSpc>
                <a:spcPts val="222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91549" y="1752237"/>
            <a:ext cx="1716672" cy="2022589"/>
          </a:xfrm>
          <a:custGeom>
            <a:avLst/>
            <a:gdLst/>
            <a:ahLst/>
            <a:cxnLst/>
            <a:rect r="r" b="b" t="t" l="l"/>
            <a:pathLst>
              <a:path h="2022589" w="1716672">
                <a:moveTo>
                  <a:pt x="0" y="0"/>
                </a:moveTo>
                <a:lnTo>
                  <a:pt x="1716673" y="0"/>
                </a:lnTo>
                <a:lnTo>
                  <a:pt x="1716673" y="2022589"/>
                </a:lnTo>
                <a:lnTo>
                  <a:pt x="0" y="202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21087" y="4776751"/>
            <a:ext cx="1787135" cy="1469918"/>
          </a:xfrm>
          <a:custGeom>
            <a:avLst/>
            <a:gdLst/>
            <a:ahLst/>
            <a:cxnLst/>
            <a:rect r="r" b="b" t="t" l="l"/>
            <a:pathLst>
              <a:path h="1469918" w="1787135">
                <a:moveTo>
                  <a:pt x="0" y="0"/>
                </a:moveTo>
                <a:lnTo>
                  <a:pt x="1787135" y="0"/>
                </a:lnTo>
                <a:lnTo>
                  <a:pt x="1787135" y="1469919"/>
                </a:lnTo>
                <a:lnTo>
                  <a:pt x="0" y="1469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91549" y="7064325"/>
            <a:ext cx="1915612" cy="1616297"/>
          </a:xfrm>
          <a:custGeom>
            <a:avLst/>
            <a:gdLst/>
            <a:ahLst/>
            <a:cxnLst/>
            <a:rect r="r" b="b" t="t" l="l"/>
            <a:pathLst>
              <a:path h="1616297" w="1915612">
                <a:moveTo>
                  <a:pt x="0" y="0"/>
                </a:moveTo>
                <a:lnTo>
                  <a:pt x="1915612" y="0"/>
                </a:lnTo>
                <a:lnTo>
                  <a:pt x="1915612" y="1616297"/>
                </a:lnTo>
                <a:lnTo>
                  <a:pt x="0" y="1616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05372" y="4565822"/>
            <a:ext cx="3533584" cy="4114800"/>
          </a:xfrm>
          <a:custGeom>
            <a:avLst/>
            <a:gdLst/>
            <a:ahLst/>
            <a:cxnLst/>
            <a:rect r="r" b="b" t="t" l="l"/>
            <a:pathLst>
              <a:path h="4114800" w="3533584">
                <a:moveTo>
                  <a:pt x="0" y="0"/>
                </a:moveTo>
                <a:lnTo>
                  <a:pt x="3533585" y="0"/>
                </a:lnTo>
                <a:lnTo>
                  <a:pt x="3533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51616" y="3114218"/>
            <a:ext cx="1480354" cy="1321216"/>
          </a:xfrm>
          <a:custGeom>
            <a:avLst/>
            <a:gdLst/>
            <a:ahLst/>
            <a:cxnLst/>
            <a:rect r="r" b="b" t="t" l="l"/>
            <a:pathLst>
              <a:path h="1321216" w="1480354">
                <a:moveTo>
                  <a:pt x="0" y="0"/>
                </a:moveTo>
                <a:lnTo>
                  <a:pt x="1480353" y="0"/>
                </a:lnTo>
                <a:lnTo>
                  <a:pt x="1480353" y="1321215"/>
                </a:lnTo>
                <a:lnTo>
                  <a:pt x="0" y="1321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7800" y="2102783"/>
            <a:ext cx="8446200" cy="219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LOS PRINCIPALES MANEJOS SERÍAN SOBRE: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31969" y="2571512"/>
            <a:ext cx="4507055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FISCALES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31969" y="5043356"/>
            <a:ext cx="4507055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CARPETAS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9274" y="7486822"/>
            <a:ext cx="54960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DENUNCIAS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314641" y="5586062"/>
            <a:ext cx="1480354" cy="1321216"/>
          </a:xfrm>
          <a:custGeom>
            <a:avLst/>
            <a:gdLst/>
            <a:ahLst/>
            <a:cxnLst/>
            <a:rect r="r" b="b" t="t" l="l"/>
            <a:pathLst>
              <a:path h="1321216" w="1480354">
                <a:moveTo>
                  <a:pt x="0" y="0"/>
                </a:moveTo>
                <a:lnTo>
                  <a:pt x="1480354" y="0"/>
                </a:lnTo>
                <a:lnTo>
                  <a:pt x="1480354" y="1321215"/>
                </a:lnTo>
                <a:lnTo>
                  <a:pt x="0" y="1321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65071" y="8059802"/>
            <a:ext cx="1480354" cy="1321216"/>
          </a:xfrm>
          <a:custGeom>
            <a:avLst/>
            <a:gdLst/>
            <a:ahLst/>
            <a:cxnLst/>
            <a:rect r="r" b="b" t="t" l="l"/>
            <a:pathLst>
              <a:path h="1321216" w="1480354">
                <a:moveTo>
                  <a:pt x="0" y="0"/>
                </a:moveTo>
                <a:lnTo>
                  <a:pt x="1480353" y="0"/>
                </a:lnTo>
                <a:lnTo>
                  <a:pt x="1480353" y="1321216"/>
                </a:lnTo>
                <a:lnTo>
                  <a:pt x="0" y="1321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67665" y="0"/>
            <a:ext cx="8120335" cy="10287000"/>
            <a:chOff x="0" y="0"/>
            <a:chExt cx="1082711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703" t="0" r="23703" b="0"/>
            <a:stretch>
              <a:fillRect/>
            </a:stretch>
          </p:blipFill>
          <p:spPr>
            <a:xfrm flipH="false" flipV="false">
              <a:off x="0" y="0"/>
              <a:ext cx="1082711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167665" y="0"/>
            <a:ext cx="8120335" cy="10287000"/>
            <a:chOff x="0" y="0"/>
            <a:chExt cx="213868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86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38689">
                  <a:moveTo>
                    <a:pt x="0" y="0"/>
                  </a:moveTo>
                  <a:lnTo>
                    <a:pt x="2138689" y="0"/>
                  </a:lnTo>
                  <a:lnTo>
                    <a:pt x="21386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3868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140317" y="2943366"/>
            <a:ext cx="4001643" cy="4114800"/>
          </a:xfrm>
          <a:custGeom>
            <a:avLst/>
            <a:gdLst/>
            <a:ahLst/>
            <a:cxnLst/>
            <a:rect r="r" b="b" t="t" l="l"/>
            <a:pathLst>
              <a:path h="4114800" w="4001643">
                <a:moveTo>
                  <a:pt x="0" y="0"/>
                </a:moveTo>
                <a:lnTo>
                  <a:pt x="4001643" y="0"/>
                </a:lnTo>
                <a:lnTo>
                  <a:pt x="40016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548378"/>
            <a:ext cx="10167665" cy="7570393"/>
          </a:xfrm>
          <a:custGeom>
            <a:avLst/>
            <a:gdLst/>
            <a:ahLst/>
            <a:cxnLst/>
            <a:rect r="r" b="b" t="t" l="l"/>
            <a:pathLst>
              <a:path h="7570393" w="10167665">
                <a:moveTo>
                  <a:pt x="0" y="0"/>
                </a:moveTo>
                <a:lnTo>
                  <a:pt x="10167665" y="0"/>
                </a:lnTo>
                <a:lnTo>
                  <a:pt x="10167665" y="7570394"/>
                </a:lnTo>
                <a:lnTo>
                  <a:pt x="0" y="7570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5" t="0" r="-365" b="-3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75845" y="7465107"/>
            <a:ext cx="6103974" cy="134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4"/>
              </a:lnSpc>
            </a:pPr>
            <a:r>
              <a:rPr lang="en-US" b="true" sz="3881" spc="106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NUESTRA IDEA COMO GRUPO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4205" t="0" r="16016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-363458"/>
            <a:ext cx="9144000" cy="11757581"/>
            <a:chOff x="0" y="0"/>
            <a:chExt cx="2408296" cy="30966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3096647"/>
            </a:xfrm>
            <a:custGeom>
              <a:avLst/>
              <a:gdLst/>
              <a:ahLst/>
              <a:cxnLst/>
              <a:rect r="r" b="b" t="t" l="l"/>
              <a:pathLst>
                <a:path h="309664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096647"/>
                  </a:lnTo>
                  <a:lnTo>
                    <a:pt x="0" y="3096647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3134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440859" y="2424693"/>
            <a:ext cx="522403" cy="482510"/>
          </a:xfrm>
          <a:custGeom>
            <a:avLst/>
            <a:gdLst/>
            <a:ahLst/>
            <a:cxnLst/>
            <a:rect r="r" b="b" t="t" l="l"/>
            <a:pathLst>
              <a:path h="482510" w="522403">
                <a:moveTo>
                  <a:pt x="0" y="0"/>
                </a:moveTo>
                <a:lnTo>
                  <a:pt x="522403" y="0"/>
                </a:lnTo>
                <a:lnTo>
                  <a:pt x="522403" y="482510"/>
                </a:lnTo>
                <a:lnTo>
                  <a:pt x="0" y="482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67109" y="7155147"/>
            <a:ext cx="852089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CBCAC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también tienen acceso a las carpeta, las cuales poseen información confidencial, solo se puede acceder con rut y contraseña que posee el fiscal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519979" y="4427823"/>
            <a:ext cx="522403" cy="482510"/>
          </a:xfrm>
          <a:custGeom>
            <a:avLst/>
            <a:gdLst/>
            <a:ahLst/>
            <a:cxnLst/>
            <a:rect r="r" b="b" t="t" l="l"/>
            <a:pathLst>
              <a:path h="482510" w="522403">
                <a:moveTo>
                  <a:pt x="0" y="0"/>
                </a:moveTo>
                <a:lnTo>
                  <a:pt x="522403" y="0"/>
                </a:lnTo>
                <a:lnTo>
                  <a:pt x="522403" y="482511"/>
                </a:lnTo>
                <a:lnTo>
                  <a:pt x="0" y="482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40859" y="7134430"/>
            <a:ext cx="522403" cy="482510"/>
          </a:xfrm>
          <a:custGeom>
            <a:avLst/>
            <a:gdLst/>
            <a:ahLst/>
            <a:cxnLst/>
            <a:rect r="r" b="b" t="t" l="l"/>
            <a:pathLst>
              <a:path h="482510" w="522403">
                <a:moveTo>
                  <a:pt x="0" y="0"/>
                </a:moveTo>
                <a:lnTo>
                  <a:pt x="522403" y="0"/>
                </a:lnTo>
                <a:lnTo>
                  <a:pt x="522403" y="482511"/>
                </a:lnTo>
                <a:lnTo>
                  <a:pt x="0" y="482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1234068"/>
            <a:ext cx="9144000" cy="8087191"/>
          </a:xfrm>
          <a:custGeom>
            <a:avLst/>
            <a:gdLst/>
            <a:ahLst/>
            <a:cxnLst/>
            <a:rect r="r" b="b" t="t" l="l"/>
            <a:pathLst>
              <a:path h="8087191" w="9144000">
                <a:moveTo>
                  <a:pt x="0" y="0"/>
                </a:moveTo>
                <a:lnTo>
                  <a:pt x="9144000" y="0"/>
                </a:lnTo>
                <a:lnTo>
                  <a:pt x="9144000" y="8087191"/>
                </a:lnTo>
                <a:lnTo>
                  <a:pt x="0" y="8087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3" t="0" r="-68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388106" y="811792"/>
            <a:ext cx="45343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CBCAC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MANEJO FISCALES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44195" y="2367543"/>
            <a:ext cx="6022204" cy="86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6"/>
              </a:lnSpc>
            </a:pPr>
            <a:r>
              <a:rPr lang="en-US" sz="2511" b="true">
                <a:solidFill>
                  <a:srgbClr val="CBCAC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maneja por rut, contraseña, denuncias y carpetas investigativas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42382" y="4370673"/>
            <a:ext cx="7807219" cy="1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CBCAC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 fiscales tienen acceso y manejan las denuncias, las cuales poseen información del caso, del denunciante y de la victima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6161" y="1693283"/>
            <a:ext cx="7478640" cy="7866875"/>
          </a:xfrm>
          <a:custGeom>
            <a:avLst/>
            <a:gdLst/>
            <a:ahLst/>
            <a:cxnLst/>
            <a:rect r="r" b="b" t="t" l="l"/>
            <a:pathLst>
              <a:path h="7866875" w="7478640">
                <a:moveTo>
                  <a:pt x="0" y="0"/>
                </a:moveTo>
                <a:lnTo>
                  <a:pt x="7478640" y="0"/>
                </a:lnTo>
                <a:lnTo>
                  <a:pt x="7478640" y="7866875"/>
                </a:lnTo>
                <a:lnTo>
                  <a:pt x="0" y="7866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1752" y="2804799"/>
            <a:ext cx="541343" cy="541343"/>
          </a:xfrm>
          <a:custGeom>
            <a:avLst/>
            <a:gdLst/>
            <a:ahLst/>
            <a:cxnLst/>
            <a:rect r="r" b="b" t="t" l="l"/>
            <a:pathLst>
              <a:path h="541343" w="541343">
                <a:moveTo>
                  <a:pt x="0" y="0"/>
                </a:moveTo>
                <a:lnTo>
                  <a:pt x="541343" y="0"/>
                </a:lnTo>
                <a:lnTo>
                  <a:pt x="541343" y="541343"/>
                </a:lnTo>
                <a:lnTo>
                  <a:pt x="0" y="5413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72208" y="680649"/>
            <a:ext cx="7324716" cy="219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MANEJOS DE CARPETA</a:t>
            </a:r>
          </a:p>
          <a:p>
            <a:pPr algn="ctr">
              <a:lnSpc>
                <a:spcPts val="583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390087" y="2830945"/>
            <a:ext cx="803151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Las carpetas poseen información como declaraciones, pruebas, resoluciones y diligencias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611660"/>
            <a:ext cx="788878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Las declaraciones poseen la información del declarante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53095" y="6167550"/>
            <a:ext cx="735427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Las pruebas poseen el tipo, la descripción y fecha en el que se entregó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53095" y="8321346"/>
            <a:ext cx="786727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Las diligencias tienen origen, descripción, fecha, tipo y en que estado se encuentra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848744" y="4524341"/>
            <a:ext cx="541343" cy="541343"/>
          </a:xfrm>
          <a:custGeom>
            <a:avLst/>
            <a:gdLst/>
            <a:ahLst/>
            <a:cxnLst/>
            <a:rect r="r" b="b" t="t" l="l"/>
            <a:pathLst>
              <a:path h="541343" w="541343">
                <a:moveTo>
                  <a:pt x="0" y="0"/>
                </a:moveTo>
                <a:lnTo>
                  <a:pt x="541343" y="0"/>
                </a:lnTo>
                <a:lnTo>
                  <a:pt x="541343" y="541344"/>
                </a:lnTo>
                <a:lnTo>
                  <a:pt x="0" y="54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85735" y="6243884"/>
            <a:ext cx="541343" cy="541343"/>
          </a:xfrm>
          <a:custGeom>
            <a:avLst/>
            <a:gdLst/>
            <a:ahLst/>
            <a:cxnLst/>
            <a:rect r="r" b="b" t="t" l="l"/>
            <a:pathLst>
              <a:path h="541343" w="541343">
                <a:moveTo>
                  <a:pt x="0" y="0"/>
                </a:moveTo>
                <a:lnTo>
                  <a:pt x="541343" y="0"/>
                </a:lnTo>
                <a:lnTo>
                  <a:pt x="541343" y="541343"/>
                </a:lnTo>
                <a:lnTo>
                  <a:pt x="0" y="5413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73328" y="8342425"/>
            <a:ext cx="541343" cy="541343"/>
          </a:xfrm>
          <a:custGeom>
            <a:avLst/>
            <a:gdLst/>
            <a:ahLst/>
            <a:cxnLst/>
            <a:rect r="r" b="b" t="t" l="l"/>
            <a:pathLst>
              <a:path h="541343" w="541343">
                <a:moveTo>
                  <a:pt x="0" y="0"/>
                </a:moveTo>
                <a:lnTo>
                  <a:pt x="541344" y="0"/>
                </a:lnTo>
                <a:lnTo>
                  <a:pt x="541344" y="541344"/>
                </a:lnTo>
                <a:lnTo>
                  <a:pt x="0" y="54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3615" y="2413209"/>
            <a:ext cx="333351" cy="282440"/>
          </a:xfrm>
          <a:custGeom>
            <a:avLst/>
            <a:gdLst/>
            <a:ahLst/>
            <a:cxnLst/>
            <a:rect r="r" b="b" t="t" l="l"/>
            <a:pathLst>
              <a:path h="282440" w="333351">
                <a:moveTo>
                  <a:pt x="0" y="0"/>
                </a:moveTo>
                <a:lnTo>
                  <a:pt x="333352" y="0"/>
                </a:lnTo>
                <a:lnTo>
                  <a:pt x="333352" y="282440"/>
                </a:lnTo>
                <a:lnTo>
                  <a:pt x="0" y="28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61628" y="4470400"/>
            <a:ext cx="842958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 las denuncias se puede tener acceso a las causas, las cuales tiene su tipo y descripción para el imputado.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394952" y="4518025"/>
            <a:ext cx="333351" cy="282440"/>
          </a:xfrm>
          <a:custGeom>
            <a:avLst/>
            <a:gdLst/>
            <a:ahLst/>
            <a:cxnLst/>
            <a:rect r="r" b="b" t="t" l="l"/>
            <a:pathLst>
              <a:path h="282440" w="333351">
                <a:moveTo>
                  <a:pt x="0" y="0"/>
                </a:moveTo>
                <a:lnTo>
                  <a:pt x="333352" y="0"/>
                </a:lnTo>
                <a:lnTo>
                  <a:pt x="333352" y="282440"/>
                </a:lnTo>
                <a:lnTo>
                  <a:pt x="0" y="28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80291" y="6837616"/>
            <a:ext cx="333351" cy="282440"/>
          </a:xfrm>
          <a:custGeom>
            <a:avLst/>
            <a:gdLst/>
            <a:ahLst/>
            <a:cxnLst/>
            <a:rect r="r" b="b" t="t" l="l"/>
            <a:pathLst>
              <a:path h="282440" w="333351">
                <a:moveTo>
                  <a:pt x="0" y="0"/>
                </a:moveTo>
                <a:lnTo>
                  <a:pt x="333351" y="0"/>
                </a:lnTo>
                <a:lnTo>
                  <a:pt x="333351" y="282440"/>
                </a:lnTo>
                <a:lnTo>
                  <a:pt x="0" y="28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31634"/>
            <a:ext cx="7131913" cy="9623731"/>
          </a:xfrm>
          <a:custGeom>
            <a:avLst/>
            <a:gdLst/>
            <a:ahLst/>
            <a:cxnLst/>
            <a:rect r="r" b="b" t="t" l="l"/>
            <a:pathLst>
              <a:path h="9623731" w="7131913">
                <a:moveTo>
                  <a:pt x="0" y="0"/>
                </a:moveTo>
                <a:lnTo>
                  <a:pt x="7131913" y="0"/>
                </a:lnTo>
                <a:lnTo>
                  <a:pt x="7131913" y="9623732"/>
                </a:lnTo>
                <a:lnTo>
                  <a:pt x="0" y="962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54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849353" y="606425"/>
            <a:ext cx="58541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MANEJO DE DENUNCIAS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04420" y="2291858"/>
            <a:ext cx="9144000" cy="90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58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Las denuncias poseen información tanto del denunciante como de la victima.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47773" y="6780466"/>
            <a:ext cx="8062102" cy="174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 el RUC se puede tener acceso a la carpeta investigativa la cual solo puede ver un fiscal, pudiendo obtener información confidencial sobre el caso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4208" y="692255"/>
            <a:ext cx="2311581" cy="2547197"/>
          </a:xfrm>
          <a:custGeom>
            <a:avLst/>
            <a:gdLst/>
            <a:ahLst/>
            <a:cxnLst/>
            <a:rect r="r" b="b" t="t" l="l"/>
            <a:pathLst>
              <a:path h="2547197" w="2311581">
                <a:moveTo>
                  <a:pt x="0" y="0"/>
                </a:moveTo>
                <a:lnTo>
                  <a:pt x="2311581" y="0"/>
                </a:lnTo>
                <a:lnTo>
                  <a:pt x="2311581" y="2547197"/>
                </a:lnTo>
                <a:lnTo>
                  <a:pt x="0" y="254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8383" y="7228369"/>
            <a:ext cx="2379355" cy="2366377"/>
          </a:xfrm>
          <a:custGeom>
            <a:avLst/>
            <a:gdLst/>
            <a:ahLst/>
            <a:cxnLst/>
            <a:rect r="r" b="b" t="t" l="l"/>
            <a:pathLst>
              <a:path h="2366377" w="2379355">
                <a:moveTo>
                  <a:pt x="0" y="0"/>
                </a:moveTo>
                <a:lnTo>
                  <a:pt x="2379355" y="0"/>
                </a:lnTo>
                <a:lnTo>
                  <a:pt x="2379355" y="2366376"/>
                </a:lnTo>
                <a:lnTo>
                  <a:pt x="0" y="2366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44519" y="1645315"/>
            <a:ext cx="7872444" cy="1130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Fiscal puede:</a:t>
            </a:r>
          </a:p>
          <a:p>
            <a:pPr algn="ctr">
              <a:lnSpc>
                <a:spcPts val="4475"/>
              </a:lnSpc>
            </a:pPr>
          </a:p>
          <a:p>
            <a:pPr algn="ctr">
              <a:lnSpc>
                <a:spcPts val="4475"/>
              </a:lnSpc>
            </a:pPr>
            <a:r>
              <a:rPr lang="en-US" b="true" sz="319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Manejar Carpetas Investigativas</a:t>
            </a:r>
          </a:p>
          <a:p>
            <a:pPr algn="ctr">
              <a:lnSpc>
                <a:spcPts val="4475"/>
              </a:lnSpc>
            </a:pPr>
          </a:p>
          <a:p>
            <a:pPr algn="ctr">
              <a:lnSpc>
                <a:spcPts val="4475"/>
              </a:lnSpc>
            </a:pPr>
            <a:r>
              <a:rPr lang="en-US" b="true" sz="319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Manejar imputados</a:t>
            </a:r>
          </a:p>
          <a:p>
            <a:pPr algn="ctr">
              <a:lnSpc>
                <a:spcPts val="4475"/>
              </a:lnSpc>
            </a:pPr>
          </a:p>
          <a:p>
            <a:pPr algn="ctr">
              <a:lnSpc>
                <a:spcPts val="4475"/>
              </a:lnSpc>
            </a:pPr>
            <a:r>
              <a:rPr lang="en-US" b="true" sz="319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Manejar diligencias</a:t>
            </a:r>
          </a:p>
          <a:p>
            <a:pPr algn="ctr">
              <a:lnSpc>
                <a:spcPts val="4475"/>
              </a:lnSpc>
            </a:pPr>
          </a:p>
          <a:p>
            <a:pPr algn="ctr">
              <a:lnSpc>
                <a:spcPts val="4475"/>
              </a:lnSpc>
            </a:pPr>
            <a:r>
              <a:rPr lang="en-US" b="true" sz="319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Manejar denuncias</a:t>
            </a:r>
          </a:p>
          <a:p>
            <a:pPr algn="ctr">
              <a:lnSpc>
                <a:spcPts val="4475"/>
              </a:lnSpc>
            </a:pPr>
          </a:p>
          <a:p>
            <a:pPr algn="ctr">
              <a:lnSpc>
                <a:spcPts val="4475"/>
              </a:lnSpc>
            </a:pPr>
            <a:r>
              <a:rPr lang="en-US" b="true" sz="319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Hacer búsqueda y seguimiento de causas</a:t>
            </a:r>
          </a:p>
          <a:p>
            <a:pPr algn="ctr">
              <a:lnSpc>
                <a:spcPts val="4475"/>
              </a:lnSpc>
            </a:pPr>
          </a:p>
          <a:p>
            <a:pPr algn="ctr">
              <a:lnSpc>
                <a:spcPts val="4475"/>
              </a:lnSpc>
            </a:pPr>
            <a:r>
              <a:rPr lang="en-US" b="true" sz="319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Manejar Resoluciones</a:t>
            </a:r>
          </a:p>
          <a:p>
            <a:pPr algn="ctr">
              <a:lnSpc>
                <a:spcPts val="4475"/>
              </a:lnSpc>
            </a:pPr>
          </a:p>
          <a:p>
            <a:pPr algn="ctr">
              <a:lnSpc>
                <a:spcPts val="4475"/>
              </a:lnSpc>
            </a:pPr>
          </a:p>
          <a:p>
            <a:pPr algn="ctr">
              <a:lnSpc>
                <a:spcPts val="4475"/>
              </a:lnSpc>
            </a:pPr>
          </a:p>
          <a:p>
            <a:pPr algn="ctr">
              <a:lnSpc>
                <a:spcPts val="4475"/>
              </a:lnSpc>
            </a:pPr>
          </a:p>
          <a:p>
            <a:pPr algn="ctr">
              <a:lnSpc>
                <a:spcPts val="4475"/>
              </a:lnSpc>
            </a:pPr>
          </a:p>
          <a:p>
            <a:pPr algn="ctr">
              <a:lnSpc>
                <a:spcPts val="447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485525" y="2877422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0" y="0"/>
                </a:moveTo>
                <a:lnTo>
                  <a:pt x="779209" y="0"/>
                </a:lnTo>
                <a:lnTo>
                  <a:pt x="779209" y="555557"/>
                </a:lnTo>
                <a:lnTo>
                  <a:pt x="0" y="555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9522" y="626227"/>
            <a:ext cx="10908955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APARTADO DE CREACIÓN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562581" y="3971137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0" y="0"/>
                </a:moveTo>
                <a:lnTo>
                  <a:pt x="779209" y="0"/>
                </a:lnTo>
                <a:lnTo>
                  <a:pt x="779209" y="555557"/>
                </a:lnTo>
                <a:lnTo>
                  <a:pt x="0" y="555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60374" y="5128111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0" y="0"/>
                </a:moveTo>
                <a:lnTo>
                  <a:pt x="779209" y="0"/>
                </a:lnTo>
                <a:lnTo>
                  <a:pt x="779209" y="555557"/>
                </a:lnTo>
                <a:lnTo>
                  <a:pt x="0" y="555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60374" y="6283743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0" y="0"/>
                </a:moveTo>
                <a:lnTo>
                  <a:pt x="779209" y="0"/>
                </a:lnTo>
                <a:lnTo>
                  <a:pt x="779209" y="555556"/>
                </a:lnTo>
                <a:lnTo>
                  <a:pt x="0" y="55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2427359" y="2877422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779209" y="0"/>
                </a:moveTo>
                <a:lnTo>
                  <a:pt x="0" y="0"/>
                </a:lnTo>
                <a:lnTo>
                  <a:pt x="0" y="555557"/>
                </a:lnTo>
                <a:lnTo>
                  <a:pt x="779209" y="555557"/>
                </a:lnTo>
                <a:lnTo>
                  <a:pt x="7792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1222659" y="3971137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779210" y="0"/>
                </a:moveTo>
                <a:lnTo>
                  <a:pt x="0" y="0"/>
                </a:lnTo>
                <a:lnTo>
                  <a:pt x="0" y="555557"/>
                </a:lnTo>
                <a:lnTo>
                  <a:pt x="779210" y="555557"/>
                </a:lnTo>
                <a:lnTo>
                  <a:pt x="7792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1222659" y="5143500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779210" y="0"/>
                </a:moveTo>
                <a:lnTo>
                  <a:pt x="0" y="0"/>
                </a:lnTo>
                <a:lnTo>
                  <a:pt x="0" y="555557"/>
                </a:lnTo>
                <a:lnTo>
                  <a:pt x="779210" y="555557"/>
                </a:lnTo>
                <a:lnTo>
                  <a:pt x="7792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1222659" y="6318182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779210" y="0"/>
                </a:moveTo>
                <a:lnTo>
                  <a:pt x="0" y="0"/>
                </a:lnTo>
                <a:lnTo>
                  <a:pt x="0" y="555556"/>
                </a:lnTo>
                <a:lnTo>
                  <a:pt x="779210" y="555556"/>
                </a:lnTo>
                <a:lnTo>
                  <a:pt x="7792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557140" y="7407407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779209" y="0"/>
                </a:moveTo>
                <a:lnTo>
                  <a:pt x="0" y="0"/>
                </a:lnTo>
                <a:lnTo>
                  <a:pt x="0" y="555556"/>
                </a:lnTo>
                <a:lnTo>
                  <a:pt x="779209" y="555556"/>
                </a:lnTo>
                <a:lnTo>
                  <a:pt x="7792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85525" y="7407407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0" y="0"/>
                </a:moveTo>
                <a:lnTo>
                  <a:pt x="779209" y="0"/>
                </a:lnTo>
                <a:lnTo>
                  <a:pt x="779209" y="555556"/>
                </a:lnTo>
                <a:lnTo>
                  <a:pt x="0" y="55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1404540" y="9119689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779209" y="0"/>
                </a:moveTo>
                <a:lnTo>
                  <a:pt x="0" y="0"/>
                </a:lnTo>
                <a:lnTo>
                  <a:pt x="0" y="555557"/>
                </a:lnTo>
                <a:lnTo>
                  <a:pt x="779209" y="555557"/>
                </a:lnTo>
                <a:lnTo>
                  <a:pt x="7792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562581" y="9119689"/>
            <a:ext cx="779209" cy="555557"/>
          </a:xfrm>
          <a:custGeom>
            <a:avLst/>
            <a:gdLst/>
            <a:ahLst/>
            <a:cxnLst/>
            <a:rect r="r" b="b" t="t" l="l"/>
            <a:pathLst>
              <a:path h="555557" w="779209">
                <a:moveTo>
                  <a:pt x="0" y="0"/>
                </a:moveTo>
                <a:lnTo>
                  <a:pt x="779209" y="0"/>
                </a:lnTo>
                <a:lnTo>
                  <a:pt x="779209" y="555557"/>
                </a:lnTo>
                <a:lnTo>
                  <a:pt x="0" y="555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DAGpQovXE68</dc:identifier>
  <dcterms:modified xsi:type="dcterms:W3CDTF">2011-08-01T06:04:30Z</dcterms:modified>
  <cp:revision>1</cp:revision>
  <dc:title>Proyecto estructura de datos</dc:title>
</cp:coreProperties>
</file>